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4" r:id="rId10"/>
    <p:sldId id="266" r:id="rId11"/>
    <p:sldId id="267" r:id="rId12"/>
    <p:sldId id="269" r:id="rId13"/>
    <p:sldId id="270" r:id="rId14"/>
    <p:sldId id="273" r:id="rId15"/>
    <p:sldId id="274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42606B-D7E7-45C9-A214-8F5BE7C6C9D7}" v="17" dt="2021-04-13T20:16:50.8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6" autoAdjust="0"/>
    <p:restoredTop sz="94660"/>
  </p:normalViewPr>
  <p:slideViewPr>
    <p:cSldViewPr snapToGrid="0">
      <p:cViewPr varScale="1">
        <p:scale>
          <a:sx n="81" d="100"/>
          <a:sy n="81" d="100"/>
        </p:scale>
        <p:origin x="60" y="8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71D892-CA58-4D5D-A487-846C4D9BF352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7982B7E-8DD4-45CE-AEA8-06D815821430}">
      <dgm:prSet/>
      <dgm:spPr/>
      <dgm:t>
        <a:bodyPr/>
        <a:lstStyle/>
        <a:p>
          <a:r>
            <a:rPr lang="en-US" dirty="0"/>
            <a:t>Innovation Studio is analogous to Remedy’s Developer Studio. Here you can create, modify and configure Helix applications</a:t>
          </a:r>
        </a:p>
      </dgm:t>
    </dgm:pt>
    <dgm:pt modelId="{D9E29C19-BA24-41FE-95A0-71609BAABE2E}" type="parTrans" cxnId="{5B1385FA-A1DD-4D12-AB5E-51FD7FC2C657}">
      <dgm:prSet/>
      <dgm:spPr/>
      <dgm:t>
        <a:bodyPr/>
        <a:lstStyle/>
        <a:p>
          <a:endParaRPr lang="en-US"/>
        </a:p>
      </dgm:t>
    </dgm:pt>
    <dgm:pt modelId="{BB802E17-4953-4DBB-8F1A-04679AD3C0D5}" type="sibTrans" cxnId="{5B1385FA-A1DD-4D12-AB5E-51FD7FC2C657}">
      <dgm:prSet/>
      <dgm:spPr/>
      <dgm:t>
        <a:bodyPr/>
        <a:lstStyle/>
        <a:p>
          <a:endParaRPr lang="en-US"/>
        </a:p>
      </dgm:t>
    </dgm:pt>
    <dgm:pt modelId="{FDD82E61-71B4-48A2-9F0E-DC17D92F00AB}">
      <dgm:prSet/>
      <dgm:spPr/>
      <dgm:t>
        <a:bodyPr/>
        <a:lstStyle/>
        <a:p>
          <a:r>
            <a:rPr lang="en-US"/>
            <a:t>Chatbot is a Helix application and therefore is configured with Innovation Studio</a:t>
          </a:r>
          <a:endParaRPr lang="en-US" dirty="0"/>
        </a:p>
      </dgm:t>
    </dgm:pt>
    <dgm:pt modelId="{3F401147-18D8-474F-B872-468007AAB94D}" type="parTrans" cxnId="{76E68AC6-D5D3-45A9-BF5C-2829F131977E}">
      <dgm:prSet/>
      <dgm:spPr/>
      <dgm:t>
        <a:bodyPr/>
        <a:lstStyle/>
        <a:p>
          <a:endParaRPr lang="en-US"/>
        </a:p>
      </dgm:t>
    </dgm:pt>
    <dgm:pt modelId="{D07E9D84-B5AF-4DB7-AAED-8514ED2ADB17}" type="sibTrans" cxnId="{76E68AC6-D5D3-45A9-BF5C-2829F131977E}">
      <dgm:prSet/>
      <dgm:spPr/>
      <dgm:t>
        <a:bodyPr/>
        <a:lstStyle/>
        <a:p>
          <a:endParaRPr lang="en-US"/>
        </a:p>
      </dgm:t>
    </dgm:pt>
    <dgm:pt modelId="{E02A3384-D776-4D42-9C94-756604557CE2}" type="pres">
      <dgm:prSet presAssocID="{0471D892-CA58-4D5D-A487-846C4D9BF352}" presName="vert0" presStyleCnt="0">
        <dgm:presLayoutVars>
          <dgm:dir/>
          <dgm:animOne val="branch"/>
          <dgm:animLvl val="lvl"/>
        </dgm:presLayoutVars>
      </dgm:prSet>
      <dgm:spPr/>
    </dgm:pt>
    <dgm:pt modelId="{61986A95-90D7-411B-804D-9461698D4011}" type="pres">
      <dgm:prSet presAssocID="{67982B7E-8DD4-45CE-AEA8-06D815821430}" presName="thickLine" presStyleLbl="alignNode1" presStyleIdx="0" presStyleCnt="2"/>
      <dgm:spPr/>
    </dgm:pt>
    <dgm:pt modelId="{1363C658-4844-43FD-A1D0-E6191C337F56}" type="pres">
      <dgm:prSet presAssocID="{67982B7E-8DD4-45CE-AEA8-06D815821430}" presName="horz1" presStyleCnt="0"/>
      <dgm:spPr/>
    </dgm:pt>
    <dgm:pt modelId="{0A5C1125-1B3B-4993-A3C1-7B68FFEA5ADF}" type="pres">
      <dgm:prSet presAssocID="{67982B7E-8DD4-45CE-AEA8-06D815821430}" presName="tx1" presStyleLbl="revTx" presStyleIdx="0" presStyleCnt="2"/>
      <dgm:spPr/>
    </dgm:pt>
    <dgm:pt modelId="{248A5BF2-BF3C-402E-A2FB-B908A22B8C2C}" type="pres">
      <dgm:prSet presAssocID="{67982B7E-8DD4-45CE-AEA8-06D815821430}" presName="vert1" presStyleCnt="0"/>
      <dgm:spPr/>
    </dgm:pt>
    <dgm:pt modelId="{E1D3DDFE-18EE-455C-87B8-04CA01091D74}" type="pres">
      <dgm:prSet presAssocID="{FDD82E61-71B4-48A2-9F0E-DC17D92F00AB}" presName="thickLine" presStyleLbl="alignNode1" presStyleIdx="1" presStyleCnt="2"/>
      <dgm:spPr/>
    </dgm:pt>
    <dgm:pt modelId="{3D464A83-FFC4-4985-A2F3-3486BE40BF63}" type="pres">
      <dgm:prSet presAssocID="{FDD82E61-71B4-48A2-9F0E-DC17D92F00AB}" presName="horz1" presStyleCnt="0"/>
      <dgm:spPr/>
    </dgm:pt>
    <dgm:pt modelId="{13D1F87F-7E79-47CD-9DBB-35CC71A37A2C}" type="pres">
      <dgm:prSet presAssocID="{FDD82E61-71B4-48A2-9F0E-DC17D92F00AB}" presName="tx1" presStyleLbl="revTx" presStyleIdx="1" presStyleCnt="2"/>
      <dgm:spPr/>
    </dgm:pt>
    <dgm:pt modelId="{E55E742A-488A-4499-B54E-09152B9F936A}" type="pres">
      <dgm:prSet presAssocID="{FDD82E61-71B4-48A2-9F0E-DC17D92F00AB}" presName="vert1" presStyleCnt="0"/>
      <dgm:spPr/>
    </dgm:pt>
  </dgm:ptLst>
  <dgm:cxnLst>
    <dgm:cxn modelId="{5DE6940E-30B0-4A08-B879-29BC3B1D45E6}" type="presOf" srcId="{FDD82E61-71B4-48A2-9F0E-DC17D92F00AB}" destId="{13D1F87F-7E79-47CD-9DBB-35CC71A37A2C}" srcOrd="0" destOrd="0" presId="urn:microsoft.com/office/officeart/2008/layout/LinedList"/>
    <dgm:cxn modelId="{98D6DC44-F87F-4D60-BA10-D10CC0D5CE46}" type="presOf" srcId="{0471D892-CA58-4D5D-A487-846C4D9BF352}" destId="{E02A3384-D776-4D42-9C94-756604557CE2}" srcOrd="0" destOrd="0" presId="urn:microsoft.com/office/officeart/2008/layout/LinedList"/>
    <dgm:cxn modelId="{40723FBA-2266-40D6-89FB-99C74A4F77EF}" type="presOf" srcId="{67982B7E-8DD4-45CE-AEA8-06D815821430}" destId="{0A5C1125-1B3B-4993-A3C1-7B68FFEA5ADF}" srcOrd="0" destOrd="0" presId="urn:microsoft.com/office/officeart/2008/layout/LinedList"/>
    <dgm:cxn modelId="{76E68AC6-D5D3-45A9-BF5C-2829F131977E}" srcId="{0471D892-CA58-4D5D-A487-846C4D9BF352}" destId="{FDD82E61-71B4-48A2-9F0E-DC17D92F00AB}" srcOrd="1" destOrd="0" parTransId="{3F401147-18D8-474F-B872-468007AAB94D}" sibTransId="{D07E9D84-B5AF-4DB7-AAED-8514ED2ADB17}"/>
    <dgm:cxn modelId="{5B1385FA-A1DD-4D12-AB5E-51FD7FC2C657}" srcId="{0471D892-CA58-4D5D-A487-846C4D9BF352}" destId="{67982B7E-8DD4-45CE-AEA8-06D815821430}" srcOrd="0" destOrd="0" parTransId="{D9E29C19-BA24-41FE-95A0-71609BAABE2E}" sibTransId="{BB802E17-4953-4DBB-8F1A-04679AD3C0D5}"/>
    <dgm:cxn modelId="{26D59BFE-3072-45A1-AE2D-09BFB58C7049}" type="presParOf" srcId="{E02A3384-D776-4D42-9C94-756604557CE2}" destId="{61986A95-90D7-411B-804D-9461698D4011}" srcOrd="0" destOrd="0" presId="urn:microsoft.com/office/officeart/2008/layout/LinedList"/>
    <dgm:cxn modelId="{77AA631F-D415-4DD4-941A-7D0770B19B25}" type="presParOf" srcId="{E02A3384-D776-4D42-9C94-756604557CE2}" destId="{1363C658-4844-43FD-A1D0-E6191C337F56}" srcOrd="1" destOrd="0" presId="urn:microsoft.com/office/officeart/2008/layout/LinedList"/>
    <dgm:cxn modelId="{F49353CB-DC6B-448A-9426-8936BE326F1B}" type="presParOf" srcId="{1363C658-4844-43FD-A1D0-E6191C337F56}" destId="{0A5C1125-1B3B-4993-A3C1-7B68FFEA5ADF}" srcOrd="0" destOrd="0" presId="urn:microsoft.com/office/officeart/2008/layout/LinedList"/>
    <dgm:cxn modelId="{10F2E58B-EBBB-46C3-A0A1-52C1F61239DD}" type="presParOf" srcId="{1363C658-4844-43FD-A1D0-E6191C337F56}" destId="{248A5BF2-BF3C-402E-A2FB-B908A22B8C2C}" srcOrd="1" destOrd="0" presId="urn:microsoft.com/office/officeart/2008/layout/LinedList"/>
    <dgm:cxn modelId="{FAEC6D36-A6D2-479C-A4D7-9799C1B99EFC}" type="presParOf" srcId="{E02A3384-D776-4D42-9C94-756604557CE2}" destId="{E1D3DDFE-18EE-455C-87B8-04CA01091D74}" srcOrd="2" destOrd="0" presId="urn:microsoft.com/office/officeart/2008/layout/LinedList"/>
    <dgm:cxn modelId="{883CCA11-B9D5-402E-B5A9-3CADD95475FC}" type="presParOf" srcId="{E02A3384-D776-4D42-9C94-756604557CE2}" destId="{3D464A83-FFC4-4985-A2F3-3486BE40BF63}" srcOrd="3" destOrd="0" presId="urn:microsoft.com/office/officeart/2008/layout/LinedList"/>
    <dgm:cxn modelId="{02555E71-533E-4363-A681-E0091820BAF6}" type="presParOf" srcId="{3D464A83-FFC4-4985-A2F3-3486BE40BF63}" destId="{13D1F87F-7E79-47CD-9DBB-35CC71A37A2C}" srcOrd="0" destOrd="0" presId="urn:microsoft.com/office/officeart/2008/layout/LinedList"/>
    <dgm:cxn modelId="{BD403313-A9F2-4728-990C-77B83A9FDBCE}" type="presParOf" srcId="{3D464A83-FFC4-4985-A2F3-3486BE40BF63}" destId="{E55E742A-488A-4499-B54E-09152B9F936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986A95-90D7-411B-804D-9461698D4011}">
      <dsp:nvSpPr>
        <dsp:cNvPr id="0" name=""/>
        <dsp:cNvSpPr/>
      </dsp:nvSpPr>
      <dsp:spPr>
        <a:xfrm>
          <a:off x="0" y="0"/>
          <a:ext cx="673544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5C1125-1B3B-4993-A3C1-7B68FFEA5ADF}">
      <dsp:nvSpPr>
        <dsp:cNvPr id="0" name=""/>
        <dsp:cNvSpPr/>
      </dsp:nvSpPr>
      <dsp:spPr>
        <a:xfrm>
          <a:off x="0" y="0"/>
          <a:ext cx="6735443" cy="2782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Innovation Studio is analogous to Remedy’s Developer Studio. Here you can create, modify and configure Helix applications</a:t>
          </a:r>
        </a:p>
      </dsp:txBody>
      <dsp:txXfrm>
        <a:off x="0" y="0"/>
        <a:ext cx="6735443" cy="2782301"/>
      </dsp:txXfrm>
    </dsp:sp>
    <dsp:sp modelId="{E1D3DDFE-18EE-455C-87B8-04CA01091D74}">
      <dsp:nvSpPr>
        <dsp:cNvPr id="0" name=""/>
        <dsp:cNvSpPr/>
      </dsp:nvSpPr>
      <dsp:spPr>
        <a:xfrm>
          <a:off x="0" y="2782301"/>
          <a:ext cx="6735443" cy="0"/>
        </a:xfrm>
        <a:prstGeom prst="line">
          <a:avLst/>
        </a:prstGeom>
        <a:solidFill>
          <a:schemeClr val="accent5">
            <a:hueOff val="0"/>
            <a:satOff val="0"/>
            <a:lumOff val="-39215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-392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D1F87F-7E79-47CD-9DBB-35CC71A37A2C}">
      <dsp:nvSpPr>
        <dsp:cNvPr id="0" name=""/>
        <dsp:cNvSpPr/>
      </dsp:nvSpPr>
      <dsp:spPr>
        <a:xfrm>
          <a:off x="0" y="2782301"/>
          <a:ext cx="6735443" cy="2782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Chatbot is a Helix application and therefore is configured with Innovation Studio</a:t>
          </a:r>
          <a:endParaRPr lang="en-US" sz="3900" kern="1200" dirty="0"/>
        </a:p>
      </dsp:txBody>
      <dsp:txXfrm>
        <a:off x="0" y="2782301"/>
        <a:ext cx="6735443" cy="27823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E8FDD-0EB2-4C2F-949D-70A0689D7B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82FFBD-26B9-4D89-A34B-D01845B88D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83DF66-F0E9-4373-B8E5-A78902174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C1089-15F6-430F-A77D-A3D83052AD2C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50166-8D29-4A87-83BF-0514ED0BA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0BFCA-9064-4243-A322-4B6DBEE04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FC024-B83D-48A9-B7EF-87E0B4F8B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282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AD32B-BFB8-4EBD-87C9-DAADF99DC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B19718-26FA-4261-9784-C01F418C8C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883E6-4500-4729-800D-9B8BA03E1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C1089-15F6-430F-A77D-A3D83052AD2C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A7B70-9277-4BA5-AAE3-59183C8C9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1CE57-ABA1-4DFC-AF10-846712657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FC024-B83D-48A9-B7EF-87E0B4F8B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17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C770E7-F8BD-4240-A806-0CE77CB698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C357FA-6312-46DF-BB4D-E17CE710C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8F4CEB-FA4F-40B8-9536-A3E67CE3E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C1089-15F6-430F-A77D-A3D83052AD2C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40304-71C0-481E-89BD-C91D4B100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83D997-33F2-432D-8C53-70B676103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FC024-B83D-48A9-B7EF-87E0B4F8B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1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93ABF-84DC-4DB8-A74F-DD6FB88F6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31822-5771-44A4-853B-5CB5CEC133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5AB503-0904-47A2-8C3C-0DC2AE7B1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C1089-15F6-430F-A77D-A3D83052AD2C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9EB9CC-B20A-4C7D-AC57-809A031FB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5ACCF-F276-4E55-B5C4-708DCE117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FC024-B83D-48A9-B7EF-87E0B4F8B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970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B8031-1363-4B37-982A-A45E33239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0C81CA-DAA9-4556-BEE3-BF8BC22B3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9347C8-566D-4833-9B0E-0D0599E7A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C1089-15F6-430F-A77D-A3D83052AD2C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503A4E-AC9D-49BF-A394-15D7CFA81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00235-028A-4F17-92E8-88F44FB0B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FC024-B83D-48A9-B7EF-87E0B4F8B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861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412CB-ED80-421F-A079-6E07E641B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34017-41A9-40B3-9CC1-16A0642412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FB3C31-ACF2-4CAA-8433-0011CD44C7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56C32A-632E-4216-AE9A-B3D10E470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C1089-15F6-430F-A77D-A3D83052AD2C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E85CF7-2DB3-4AAD-933C-2505A4B2B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01029B-2E68-40DB-BFF0-B034815A0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FC024-B83D-48A9-B7EF-87E0B4F8B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834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B7958-F5A3-447B-9AB9-21E686258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A16DC0-95CD-4E65-91BD-BBA937AE0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3D268E-A6B2-4D02-B95D-5F5C92D9B1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A5F9B9-1404-46A8-B462-5F9FAC9B8B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A973BC-212C-4257-9589-2F36F7A195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59BB54-10B8-463D-B279-35C4A2005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C1089-15F6-430F-A77D-A3D83052AD2C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EF7CBF-D945-4AAA-A48A-ED1A04AAE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557DFD-7CB9-4FE0-AF06-FDB689E16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FC024-B83D-48A9-B7EF-87E0B4F8B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68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2115D-21B3-433F-B95A-BF3974133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DA8860-7ADA-416B-B644-DBA2FE9D1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C1089-15F6-430F-A77D-A3D83052AD2C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ADFE55-7DD1-49A4-BCB2-8943CB778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03E4AB-C6D5-49D7-B4D1-E111447FA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FC024-B83D-48A9-B7EF-87E0B4F8B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13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708CD7-D1CD-4D25-82CA-C329742CF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C1089-15F6-430F-A77D-A3D83052AD2C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B47864-E0F0-4749-8ADC-6F0964506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4FDD53-2948-4E13-A4F0-95FB1AA67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FC024-B83D-48A9-B7EF-87E0B4F8B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494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8655A-C65B-432F-8178-1ED046596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FBDC2-6053-402F-82FC-9B9A59BB2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578235-C3FC-4C59-B62B-EEBC2D0999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D63BB4-0113-4435-A5C2-5764543C9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C1089-15F6-430F-A77D-A3D83052AD2C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7D8D9C-8DD4-414A-9587-101F41BE7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D127BC-6FCF-4C3D-B62C-1148BAACF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FC024-B83D-48A9-B7EF-87E0B4F8B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561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6A470-E271-4229-BDDA-921CC2B01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17A522-FA1C-4F4F-B840-EAF67F598A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5E6784-E8B1-4610-893F-AC8C4CA70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F3CC0D-BCEC-4282-B2A6-6A4DD3E7C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C1089-15F6-430F-A77D-A3D83052AD2C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6A858-8B4E-4678-9269-E35FA5CEE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5FB94C-7CAA-4379-A685-A1C81CBE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FC024-B83D-48A9-B7EF-87E0B4F8B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1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A0F250-F04A-41AE-B4FF-512493D0E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21F49F-0611-4166-85C3-B32DE78581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DCD007-07C2-4F4B-9932-8078D48402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C1089-15F6-430F-A77D-A3D83052AD2C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59EAC-1333-481D-B1C5-89073256E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37805-9C02-4767-8A14-84A47BE1CD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FC024-B83D-48A9-B7EF-87E0B4F8B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654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D1CA63-1545-440B-B237-3D46774AB7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1939159"/>
            <a:ext cx="7644627" cy="2751086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Creating a Service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DCE98E-3421-44D4-8D08-25917AD3F4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4782320"/>
            <a:ext cx="7644627" cy="1329443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DWPA Services and Chatbot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095DB52-460C-48E5-890D-4B2758E106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06461" y="6262449"/>
            <a:ext cx="1586927" cy="44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450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B8123-D1E0-4713-8CA3-8760E9CC4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631" y="172066"/>
            <a:ext cx="3651467" cy="1676603"/>
          </a:xfrm>
        </p:spPr>
        <p:txBody>
          <a:bodyPr>
            <a:normAutofit/>
          </a:bodyPr>
          <a:lstStyle/>
          <a:p>
            <a:r>
              <a:rPr lang="en-US" dirty="0"/>
              <a:t>Demo: Define the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AD432-2530-4B5A-9CD2-E83B8C029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965" y="1596957"/>
            <a:ext cx="3651466" cy="3785419"/>
          </a:xfrm>
        </p:spPr>
        <p:txBody>
          <a:bodyPr>
            <a:normAutofit/>
          </a:bodyPr>
          <a:lstStyle/>
          <a:p>
            <a:r>
              <a:rPr lang="en-US" sz="1800" dirty="0"/>
              <a:t>Create new Workflow. Best practice: Name it the same as your service</a:t>
            </a:r>
          </a:p>
          <a:p>
            <a:r>
              <a:rPr lang="en-US" sz="1800" dirty="0"/>
              <a:t>Add variables</a:t>
            </a:r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5" name="Picture 4" descr="A picture containing drawing, brick&#10;&#10;Description automatically generated">
            <a:extLst>
              <a:ext uri="{FF2B5EF4-FFF2-40B4-BE49-F238E27FC236}">
                <a16:creationId xmlns:a16="http://schemas.microsoft.com/office/drawing/2014/main" id="{902C3161-08B4-4FBF-BAD8-C0243D0560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3" r="-1" b="832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DD084-13DD-4A8B-BA29-9B25545A4B0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95000"/>
          </a:blip>
          <a:stretch>
            <a:fillRect/>
          </a:stretch>
        </p:blipFill>
        <p:spPr>
          <a:xfrm>
            <a:off x="4508905" y="1541622"/>
            <a:ext cx="4315857" cy="4073505"/>
          </a:xfrm>
          <a:prstGeom prst="rect">
            <a:avLst/>
          </a:prstGeom>
          <a:effectLst/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C6994E1-D7E5-440B-920E-6E200B89F4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319707"/>
              </p:ext>
            </p:extLst>
          </p:nvPr>
        </p:nvGraphicFramePr>
        <p:xfrm>
          <a:off x="774780" y="2796521"/>
          <a:ext cx="3391167" cy="3972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36492">
                  <a:extLst>
                    <a:ext uri="{9D8B030D-6E8A-4147-A177-3AD203B41FA5}">
                      <a16:colId xmlns:a16="http://schemas.microsoft.com/office/drawing/2014/main" val="3262986772"/>
                    </a:ext>
                  </a:extLst>
                </a:gridCol>
                <a:gridCol w="1468876">
                  <a:extLst>
                    <a:ext uri="{9D8B030D-6E8A-4147-A177-3AD203B41FA5}">
                      <a16:colId xmlns:a16="http://schemas.microsoft.com/office/drawing/2014/main" val="1040307827"/>
                    </a:ext>
                  </a:extLst>
                </a:gridCol>
                <a:gridCol w="685799">
                  <a:extLst>
                    <a:ext uri="{9D8B030D-6E8A-4147-A177-3AD203B41FA5}">
                      <a16:colId xmlns:a16="http://schemas.microsoft.com/office/drawing/2014/main" val="6600051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00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Required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824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/>
                        <a:t>context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Service Broker Context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962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err="1"/>
                        <a:t>UserNm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5687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err="1"/>
                        <a:t>PhoneNum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4503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err="1"/>
                        <a:t>ComputerNm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8753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err="1"/>
                        <a:t>OfficeProduct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Selection</a:t>
                      </a:r>
                      <a:br>
                        <a:rPr lang="en-US" sz="1000" dirty="0"/>
                      </a:br>
                      <a:r>
                        <a:rPr lang="en-US" sz="1000" dirty="0"/>
                        <a:t>Add selections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Word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Excel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PowerPoint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Access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727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/>
                        <a:t>Licensed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00" dirty="0"/>
                        <a:t>Boolean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7806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err="1"/>
                        <a:t>BillingDepartment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00" dirty="0"/>
                        <a:t>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9475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err="1"/>
                        <a:t>AdditionalNotes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00" dirty="0"/>
                        <a:t>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591867"/>
                  </a:ext>
                </a:extLst>
              </a:tr>
            </a:tbl>
          </a:graphicData>
        </a:graphic>
      </p:graphicFrame>
      <p:pic>
        <p:nvPicPr>
          <p:cNvPr id="9" name="Graphic 8" descr="Checkmark">
            <a:extLst>
              <a:ext uri="{FF2B5EF4-FFF2-40B4-BE49-F238E27FC236}">
                <a16:creationId xmlns:a16="http://schemas.microsoft.com/office/drawing/2014/main" id="{5C89962F-E531-4254-814D-BAF080819F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21300" y="4307710"/>
            <a:ext cx="348606" cy="348606"/>
          </a:xfrm>
          <a:prstGeom prst="rect">
            <a:avLst/>
          </a:prstGeom>
        </p:spPr>
      </p:pic>
      <p:pic>
        <p:nvPicPr>
          <p:cNvPr id="10" name="Graphic 9" descr="Checkmark">
            <a:extLst>
              <a:ext uri="{FF2B5EF4-FFF2-40B4-BE49-F238E27FC236}">
                <a16:creationId xmlns:a16="http://schemas.microsoft.com/office/drawing/2014/main" id="{855D3654-4D6E-43C8-AE6D-A794B9BD66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47872" y="3578375"/>
            <a:ext cx="348606" cy="348606"/>
          </a:xfrm>
          <a:prstGeom prst="rect">
            <a:avLst/>
          </a:prstGeom>
        </p:spPr>
      </p:pic>
      <p:pic>
        <p:nvPicPr>
          <p:cNvPr id="11" name="Graphic 10" descr="Checkmark">
            <a:extLst>
              <a:ext uri="{FF2B5EF4-FFF2-40B4-BE49-F238E27FC236}">
                <a16:creationId xmlns:a16="http://schemas.microsoft.com/office/drawing/2014/main" id="{07105A6B-FB7D-4BA6-8BB4-A3A0EA53FF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28025" y="3923705"/>
            <a:ext cx="348606" cy="348606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BA5C2F8B-A62E-440E-B2D7-5C43ECF30C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06461" y="6262449"/>
            <a:ext cx="1586927" cy="44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220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B8123-D1E0-4713-8CA3-8760E9CC4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631" y="172066"/>
            <a:ext cx="3651467" cy="1676603"/>
          </a:xfrm>
        </p:spPr>
        <p:txBody>
          <a:bodyPr>
            <a:normAutofit/>
          </a:bodyPr>
          <a:lstStyle/>
          <a:p>
            <a:r>
              <a:rPr lang="en-US" dirty="0"/>
              <a:t>Demo: Define the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AD432-2530-4B5A-9CD2-E83B8C029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965" y="1596957"/>
            <a:ext cx="3651466" cy="1384571"/>
          </a:xfrm>
        </p:spPr>
        <p:txBody>
          <a:bodyPr>
            <a:normAutofit/>
          </a:bodyPr>
          <a:lstStyle/>
          <a:p>
            <a:r>
              <a:rPr lang="en-US" sz="1800" dirty="0"/>
              <a:t>Create new Questions. Best practice: Name it the same as your service</a:t>
            </a:r>
          </a:p>
          <a:p>
            <a:r>
              <a:rPr lang="en-US" sz="1800" dirty="0"/>
              <a:t>Create Questionnaire</a:t>
            </a:r>
          </a:p>
          <a:p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</p:txBody>
      </p:sp>
      <p:pic>
        <p:nvPicPr>
          <p:cNvPr id="5" name="Picture 4" descr="A picture containing drawing, brick&#10;&#10;Description automatically generated">
            <a:extLst>
              <a:ext uri="{FF2B5EF4-FFF2-40B4-BE49-F238E27FC236}">
                <a16:creationId xmlns:a16="http://schemas.microsoft.com/office/drawing/2014/main" id="{902C3161-08B4-4FBF-BAD8-C0243D0560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3" r="-1" b="832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668A1B-1210-4DEF-98F8-EE0687919F3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95000"/>
          </a:blip>
          <a:stretch>
            <a:fillRect/>
          </a:stretch>
        </p:blipFill>
        <p:spPr>
          <a:xfrm>
            <a:off x="4472293" y="1064054"/>
            <a:ext cx="6189893" cy="500933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47E249-B6CE-4AEC-A90E-90189685641C}"/>
              </a:ext>
            </a:extLst>
          </p:cNvPr>
          <p:cNvSpPr txBox="1"/>
          <p:nvPr/>
        </p:nvSpPr>
        <p:spPr>
          <a:xfrm>
            <a:off x="686965" y="4442214"/>
            <a:ext cx="33245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Save and Publish your Service (Approve and Publish). You can see your results in DWP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CEC8453-E48B-4203-84DE-C5FD0F9B47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06461" y="6262449"/>
            <a:ext cx="1586927" cy="44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031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B8123-D1E0-4713-8CA3-8760E9CC4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631" y="172066"/>
            <a:ext cx="3651467" cy="1676603"/>
          </a:xfrm>
        </p:spPr>
        <p:txBody>
          <a:bodyPr>
            <a:normAutofit fontScale="90000"/>
          </a:bodyPr>
          <a:lstStyle/>
          <a:p>
            <a:r>
              <a:rPr lang="en-US" dirty="0"/>
              <a:t>Demo: Refine the Questions with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AD432-2530-4B5A-9CD2-E83B8C029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843" y="1921422"/>
            <a:ext cx="3651466" cy="2196328"/>
          </a:xfrm>
        </p:spPr>
        <p:txBody>
          <a:bodyPr>
            <a:normAutofit/>
          </a:bodyPr>
          <a:lstStyle/>
          <a:p>
            <a:r>
              <a:rPr lang="en-US" sz="1800" dirty="0"/>
              <a:t>Setting defaults using Actions</a:t>
            </a:r>
          </a:p>
          <a:p>
            <a:r>
              <a:rPr lang="en-US" sz="1800" dirty="0"/>
              <a:t>Phone Number and Computer Name can be preset using values from </a:t>
            </a:r>
            <a:r>
              <a:rPr lang="en-US" sz="1800" dirty="0" err="1"/>
              <a:t>CTM:People</a:t>
            </a:r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</p:txBody>
      </p:sp>
      <p:pic>
        <p:nvPicPr>
          <p:cNvPr id="5" name="Picture 4" descr="A picture containing drawing, brick&#10;&#10;Description automatically generated">
            <a:extLst>
              <a:ext uri="{FF2B5EF4-FFF2-40B4-BE49-F238E27FC236}">
                <a16:creationId xmlns:a16="http://schemas.microsoft.com/office/drawing/2014/main" id="{902C3161-08B4-4FBF-BAD8-C0243D0560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3" r="-1" b="832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FF0998F0-EC8C-46AC-AD71-5BC4339698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06461" y="6262449"/>
            <a:ext cx="1586927" cy="44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550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C8F138-E685-4281-82E2-0D3917002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/>
              <a:t>Chatbot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15808-2E8C-4BD2-B14D-41821A811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An interactive conversation via chat</a:t>
            </a:r>
          </a:p>
          <a:p>
            <a:r>
              <a:rPr lang="en-US" dirty="0"/>
              <a:t>Exposes a Service’s Questions as a dialog with a user</a:t>
            </a:r>
          </a:p>
          <a:p>
            <a:r>
              <a:rPr lang="en-US" dirty="0"/>
              <a:t>Captures user’s responses and uses them as answers to your service</a:t>
            </a:r>
          </a:p>
          <a:p>
            <a:r>
              <a:rPr lang="en-US" dirty="0"/>
              <a:t>Publish your Service to Chatbot using Innovation Studio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1172200-4CEE-4DDA-84AC-2A937ABE10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06461" y="6262449"/>
            <a:ext cx="1586927" cy="44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064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E5A632B-B15A-489E-8337-BC0F40DB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05262" y="859948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C8F138-E685-4281-82E2-0D3917002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Innovation Studio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51547D7-AD18-407B-A5F4-F8225B5DC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5452" y="434266"/>
            <a:ext cx="7217701" cy="5922084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392361C0-51E0-4389-9D89-3BB380A4D5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9655488"/>
              </p:ext>
            </p:extLst>
          </p:nvPr>
        </p:nvGraphicFramePr>
        <p:xfrm>
          <a:off x="4763911" y="609600"/>
          <a:ext cx="6735443" cy="5564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Graphic 6">
            <a:extLst>
              <a:ext uri="{FF2B5EF4-FFF2-40B4-BE49-F238E27FC236}">
                <a16:creationId xmlns:a16="http://schemas.microsoft.com/office/drawing/2014/main" id="{564EDE49-25DD-4237-97E5-F2F490FBB2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406461" y="6262449"/>
            <a:ext cx="1586927" cy="44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951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B8123-D1E0-4713-8CA3-8760E9CC4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631" y="172066"/>
            <a:ext cx="3809382" cy="1676603"/>
          </a:xfrm>
        </p:spPr>
        <p:txBody>
          <a:bodyPr>
            <a:normAutofit fontScale="90000"/>
          </a:bodyPr>
          <a:lstStyle/>
          <a:p>
            <a:r>
              <a:rPr lang="en-US" dirty="0"/>
              <a:t>Demo: Publishing a Service to Chatbot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AD432-2530-4B5A-9CD2-E83B8C029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843" y="1921421"/>
            <a:ext cx="3691680" cy="3975867"/>
          </a:xfrm>
        </p:spPr>
        <p:txBody>
          <a:bodyPr>
            <a:normAutofit fontScale="25000" lnSpcReduction="20000"/>
          </a:bodyPr>
          <a:lstStyle/>
          <a:p>
            <a:r>
              <a:rPr lang="en-US" sz="7200" dirty="0"/>
              <a:t>In Innovation Studio, select BMC Chatbot</a:t>
            </a:r>
          </a:p>
          <a:p>
            <a:r>
              <a:rPr lang="en-US" sz="7200" dirty="0"/>
              <a:t>Using the Actions menu, click Publish Chat-enabled Service</a:t>
            </a:r>
          </a:p>
          <a:p>
            <a:r>
              <a:rPr lang="en-US" sz="7200" dirty="0"/>
              <a:t>We will be following through the wizard-styled dialogs</a:t>
            </a:r>
          </a:p>
          <a:p>
            <a:pPr lvl="1"/>
            <a:r>
              <a:rPr lang="en-US" sz="7200" dirty="0"/>
              <a:t>Define how to request through chat</a:t>
            </a:r>
          </a:p>
          <a:p>
            <a:pPr lvl="1"/>
            <a:r>
              <a:rPr lang="en-US" sz="7200" dirty="0"/>
              <a:t>Define the questions and using variables in the questions</a:t>
            </a:r>
          </a:p>
          <a:p>
            <a:pPr lvl="1"/>
            <a:r>
              <a:rPr lang="en-US" sz="7200" dirty="0"/>
              <a:t>Allowing the user to choose options in the Chatbot</a:t>
            </a:r>
          </a:p>
          <a:p>
            <a:pPr lvl="1"/>
            <a:r>
              <a:rPr lang="en-US" sz="7200" dirty="0"/>
              <a:t>Publishing the Service</a:t>
            </a:r>
          </a:p>
          <a:p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</p:txBody>
      </p:sp>
      <p:pic>
        <p:nvPicPr>
          <p:cNvPr id="5" name="Picture 4" descr="A picture containing drawing, brick&#10;&#10;Description automatically generated">
            <a:extLst>
              <a:ext uri="{FF2B5EF4-FFF2-40B4-BE49-F238E27FC236}">
                <a16:creationId xmlns:a16="http://schemas.microsoft.com/office/drawing/2014/main" id="{902C3161-08B4-4FBF-BAD8-C0243D0560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3" r="-1" b="832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AAD6B8-D8B6-498F-8D72-8903331CDCD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95000"/>
          </a:blip>
          <a:stretch>
            <a:fillRect/>
          </a:stretch>
        </p:blipFill>
        <p:spPr>
          <a:xfrm>
            <a:off x="4432382" y="960711"/>
            <a:ext cx="6435705" cy="49365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E5DC72-7B63-403A-B94C-6DCCC9444F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2297" y="3598607"/>
            <a:ext cx="4047100" cy="292313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D0D83B98-78EF-4D7E-AAB5-A1271AB5F5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06461" y="6262449"/>
            <a:ext cx="1586927" cy="44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511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B8123-D1E0-4713-8CA3-8760E9CC4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631" y="172066"/>
            <a:ext cx="3809382" cy="1676603"/>
          </a:xfrm>
        </p:spPr>
        <p:txBody>
          <a:bodyPr>
            <a:normAutofit fontScale="90000"/>
          </a:bodyPr>
          <a:lstStyle/>
          <a:p>
            <a:r>
              <a:rPr lang="en-US" dirty="0"/>
              <a:t>Demo: Reviewing your Service in Chatbot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AD432-2530-4B5A-9CD2-E83B8C029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843" y="1921421"/>
            <a:ext cx="3691680" cy="3975867"/>
          </a:xfrm>
        </p:spPr>
        <p:txBody>
          <a:bodyPr>
            <a:normAutofit/>
          </a:bodyPr>
          <a:lstStyle/>
          <a:p>
            <a:r>
              <a:rPr lang="en-US" sz="2100" dirty="0"/>
              <a:t>Select the Visit Deployed Application link</a:t>
            </a:r>
          </a:p>
          <a:p>
            <a:r>
              <a:rPr lang="en-US" sz="2100"/>
              <a:t>Chatbot opens in a new tab</a:t>
            </a:r>
            <a:endParaRPr lang="en-US" sz="2100" dirty="0"/>
          </a:p>
          <a:p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</p:txBody>
      </p:sp>
      <p:pic>
        <p:nvPicPr>
          <p:cNvPr id="5" name="Picture 4" descr="A picture containing drawing, brick&#10;&#10;Description automatically generated">
            <a:extLst>
              <a:ext uri="{FF2B5EF4-FFF2-40B4-BE49-F238E27FC236}">
                <a16:creationId xmlns:a16="http://schemas.microsoft.com/office/drawing/2014/main" id="{902C3161-08B4-4FBF-BAD8-C0243D0560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3" r="-1" b="832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BDE926-BFED-4D33-9A38-BE82BF25EF0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95000"/>
          </a:blip>
          <a:stretch>
            <a:fillRect/>
          </a:stretch>
        </p:blipFill>
        <p:spPr>
          <a:xfrm>
            <a:off x="5521768" y="2707053"/>
            <a:ext cx="4758104" cy="37470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FA7A45-5445-4485-9EAD-18F204CA504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95000"/>
          </a:blip>
          <a:stretch>
            <a:fillRect/>
          </a:stretch>
        </p:blipFill>
        <p:spPr>
          <a:xfrm>
            <a:off x="4111851" y="1063038"/>
            <a:ext cx="5723608" cy="1644015"/>
          </a:xfrm>
          <a:prstGeom prst="rect">
            <a:avLst/>
          </a:prstGeom>
          <a:effectLst>
            <a:outerShdw blurRad="254000" dist="1524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D49B05F-DDB9-4172-A17E-7A03343032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06461" y="6262449"/>
            <a:ext cx="1586927" cy="44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689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C8F138-E685-4281-82E2-0D3917002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Overview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15808-2E8C-4BD2-B14D-41821A811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Create a simple service for the installation of a Microsoft Office product (Excel, Word, PowerPoint or Access)</a:t>
            </a:r>
          </a:p>
          <a:p>
            <a:r>
              <a:rPr lang="en-US" dirty="0"/>
              <a:t>Service will capture </a:t>
            </a:r>
          </a:p>
          <a:p>
            <a:pPr lvl="1"/>
            <a:r>
              <a:rPr lang="en-US" dirty="0"/>
              <a:t>User’s name</a:t>
            </a:r>
          </a:p>
          <a:p>
            <a:pPr lvl="1"/>
            <a:r>
              <a:rPr lang="en-US" dirty="0"/>
              <a:t>Phone number</a:t>
            </a:r>
          </a:p>
          <a:p>
            <a:pPr lvl="1"/>
            <a:r>
              <a:rPr lang="en-US" dirty="0"/>
              <a:t>Computer Name</a:t>
            </a:r>
          </a:p>
          <a:p>
            <a:pPr lvl="1"/>
            <a:r>
              <a:rPr lang="en-US" dirty="0"/>
              <a:t>Office product they wish to install</a:t>
            </a:r>
          </a:p>
          <a:p>
            <a:pPr lvl="1"/>
            <a:r>
              <a:rPr lang="en-US" dirty="0"/>
              <a:t>Whether they have an existing license</a:t>
            </a:r>
          </a:p>
          <a:p>
            <a:pPr lvl="1"/>
            <a:r>
              <a:rPr lang="en-US" dirty="0"/>
              <a:t>Which department gets the bill if they require a license</a:t>
            </a:r>
          </a:p>
          <a:p>
            <a:pPr lvl="1"/>
            <a:r>
              <a:rPr lang="en-US" dirty="0"/>
              <a:t>Additional Notes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96E2779-0E95-4B52-81CE-5FE2C00D5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06461" y="6262449"/>
            <a:ext cx="1586927" cy="44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249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C0C8A7-4B35-4044-AABA-B18E7245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DWPA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915F9-286A-4845-8FE8-C590B1127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The interface allows for the development and management of enhanced catalog services</a:t>
            </a:r>
          </a:p>
          <a:p>
            <a:pPr lvl="1"/>
            <a:r>
              <a:rPr lang="en-US" dirty="0"/>
              <a:t>Workflows</a:t>
            </a:r>
          </a:p>
          <a:p>
            <a:pPr lvl="1"/>
            <a:r>
              <a:rPr lang="en-US" dirty="0"/>
              <a:t>Catalogs</a:t>
            </a:r>
          </a:p>
          <a:p>
            <a:pPr lvl="1"/>
            <a:r>
              <a:rPr lang="en-US" dirty="0"/>
              <a:t>Banners</a:t>
            </a:r>
          </a:p>
          <a:p>
            <a:pPr lvl="1"/>
            <a:r>
              <a:rPr lang="en-US" dirty="0"/>
              <a:t>Marketplaces</a:t>
            </a:r>
          </a:p>
          <a:p>
            <a:pPr lvl="1"/>
            <a:r>
              <a:rPr lang="en-US" dirty="0"/>
              <a:t>Users</a:t>
            </a:r>
          </a:p>
          <a:p>
            <a:pPr lvl="1"/>
            <a:r>
              <a:rPr lang="en-US" dirty="0"/>
              <a:t>connectors</a:t>
            </a:r>
          </a:p>
          <a:p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A2A99F0-4BA5-4F73-9260-4DE498648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06461" y="6262449"/>
            <a:ext cx="1586927" cy="44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948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3E60C6D-4E85-4E14-BCDF-BF15C241F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98BA9D-1D18-4341-BB76-A837810C0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1294" y="486184"/>
            <a:ext cx="5397237" cy="1325563"/>
          </a:xfrm>
        </p:spPr>
        <p:txBody>
          <a:bodyPr>
            <a:normAutofit/>
          </a:bodyPr>
          <a:lstStyle/>
          <a:p>
            <a:r>
              <a:rPr lang="en-US"/>
              <a:t>DWPA Service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46F75F08-4A4C-4FBA-86E2-1A0BAA5D49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337" y="3730909"/>
            <a:ext cx="4555700" cy="2528413"/>
          </a:xfrm>
          <a:custGeom>
            <a:avLst/>
            <a:gdLst/>
            <a:ahLst/>
            <a:cxnLst/>
            <a:rect l="l" t="t" r="r" b="b"/>
            <a:pathLst>
              <a:path w="4555700" h="2733294">
                <a:moveTo>
                  <a:pt x="82217" y="0"/>
                </a:moveTo>
                <a:lnTo>
                  <a:pt x="4473483" y="0"/>
                </a:lnTo>
                <a:cubicBezTo>
                  <a:pt x="4518890" y="0"/>
                  <a:pt x="4555700" y="36810"/>
                  <a:pt x="4555700" y="82217"/>
                </a:cubicBezTo>
                <a:lnTo>
                  <a:pt x="4555700" y="2651077"/>
                </a:lnTo>
                <a:cubicBezTo>
                  <a:pt x="4555700" y="2696484"/>
                  <a:pt x="4518890" y="2733294"/>
                  <a:pt x="4473483" y="2733294"/>
                </a:cubicBezTo>
                <a:lnTo>
                  <a:pt x="82217" y="2733294"/>
                </a:lnTo>
                <a:cubicBezTo>
                  <a:pt x="36810" y="2733294"/>
                  <a:pt x="0" y="2696484"/>
                  <a:pt x="0" y="2651077"/>
                </a:cubicBezTo>
                <a:lnTo>
                  <a:pt x="0" y="82217"/>
                </a:lnTo>
                <a:cubicBezTo>
                  <a:pt x="0" y="36810"/>
                  <a:pt x="36810" y="0"/>
                  <a:pt x="82217" y="0"/>
                </a:cubicBezTo>
                <a:close/>
              </a:path>
            </a:pathLst>
          </a:cu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D42D292-4C48-479B-9E59-E29CD9871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1D72F37A-8904-4EB2-8408-D7661FE62A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860" y="1341896"/>
            <a:ext cx="1750563" cy="4403936"/>
          </a:xfrm>
          <a:custGeom>
            <a:avLst/>
            <a:gdLst/>
            <a:ahLst/>
            <a:cxnLst/>
            <a:rect l="l" t="t" r="r" b="b"/>
            <a:pathLst>
              <a:path w="4438338" h="2323972">
                <a:moveTo>
                  <a:pt x="69905" y="0"/>
                </a:moveTo>
                <a:lnTo>
                  <a:pt x="4368433" y="0"/>
                </a:lnTo>
                <a:cubicBezTo>
                  <a:pt x="4407040" y="0"/>
                  <a:pt x="4438338" y="31298"/>
                  <a:pt x="4438338" y="69905"/>
                </a:cubicBezTo>
                <a:lnTo>
                  <a:pt x="4438338" y="2254067"/>
                </a:lnTo>
                <a:cubicBezTo>
                  <a:pt x="4438338" y="2292674"/>
                  <a:pt x="4407040" y="2323972"/>
                  <a:pt x="4368433" y="2323972"/>
                </a:cubicBezTo>
                <a:lnTo>
                  <a:pt x="69905" y="2323972"/>
                </a:lnTo>
                <a:cubicBezTo>
                  <a:pt x="31298" y="2323972"/>
                  <a:pt x="0" y="2292674"/>
                  <a:pt x="0" y="2254067"/>
                </a:cubicBezTo>
                <a:lnTo>
                  <a:pt x="0" y="69905"/>
                </a:lnTo>
                <a:cubicBezTo>
                  <a:pt x="0" y="31298"/>
                  <a:pt x="31298" y="0"/>
                  <a:pt x="69905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34B50-90A0-4E39-8FDD-562E3F283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1294" y="1946684"/>
            <a:ext cx="5397237" cy="4351338"/>
          </a:xfrm>
        </p:spPr>
        <p:txBody>
          <a:bodyPr>
            <a:normAutofit/>
          </a:bodyPr>
          <a:lstStyle/>
          <a:p>
            <a:r>
              <a:rPr lang="en-US"/>
              <a:t>Services screen lists all services and is the main interaction screen for service creation, publishing end editing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533DF362-939D-4EEE-8DC4-6B54607E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95198">
            <a:off x="1539683" y="162676"/>
            <a:ext cx="4083433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57A6405-DD14-408E-B1F0-3F8163907C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06461" y="6262449"/>
            <a:ext cx="1586927" cy="44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43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EB6D4E-4367-4EB3-B7FD-E32FA1260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818" y="1370171"/>
            <a:ext cx="5085580" cy="84773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Service Settings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24703" y="541034"/>
            <a:ext cx="931930" cy="90664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1501" y="3865664"/>
            <a:ext cx="739429" cy="739429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3F15B02-E053-4C26-A30F-61B61D08DF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309298" y="2240615"/>
            <a:ext cx="6738358" cy="3743533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6C7BAACF-BE40-409B-87D6-B71F0B5A5F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360737" y="994358"/>
            <a:ext cx="2694929" cy="5519593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62127CF-DB87-4ABC-931D-534194850D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06461" y="6262449"/>
            <a:ext cx="1586927" cy="44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876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287A4-4372-4D23-9BFB-F15924E8C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875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Defining the Service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EC50C0-5D0F-4B59-93C3-C682548B65E6}"/>
              </a:ext>
            </a:extLst>
          </p:cNvPr>
          <p:cNvSpPr txBox="1"/>
          <p:nvPr/>
        </p:nvSpPr>
        <p:spPr>
          <a:xfrm>
            <a:off x="838200" y="1825625"/>
            <a:ext cx="538750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You set the icon, description and keywords in the Catalog Profile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Defining the variables and questions/answers used in the service are handled in two separate areas: Workflow and Questions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Workflow defines the variables and process workflow of the service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Questions defines the questions and question flow presented to the user. This is also where you can wordsmith your questions, define descriptions, set hidden and required fields and present defaults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FEAD8A2E-C225-4830-BFBC-677D8E6B5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702" y="1533350"/>
            <a:ext cx="5297391" cy="3139274"/>
          </a:xfrm>
          <a:prstGeom prst="rect">
            <a:avLst/>
          </a:prstGeom>
        </p:spPr>
      </p:pic>
      <p:pic>
        <p:nvPicPr>
          <p:cNvPr id="4" name="Content Placeholder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81E89DC1-C3F7-40D5-B734-A30EDDB006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/>
        </p:blipFill>
        <p:spPr>
          <a:xfrm>
            <a:off x="7856778" y="3014569"/>
            <a:ext cx="3973017" cy="265179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304800" dist="190500" dir="5400000" algn="t" rotWithShape="0">
              <a:prstClr val="black">
                <a:alpha val="11000"/>
              </a:prstClr>
            </a:outerShdw>
          </a:effectLst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B81E0C5-3463-41AA-A90E-347A22AC98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06461" y="6262449"/>
            <a:ext cx="1586927" cy="44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1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B8123-D1E0-4713-8CA3-8760E9CC4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en-US"/>
              <a:t>Demo: Create the service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AD432-2530-4B5A-9CD2-E83B8C029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r>
              <a:rPr lang="en-US" sz="1800" dirty="0"/>
              <a:t>On the Services screen, Create New/Service</a:t>
            </a:r>
          </a:p>
          <a:p>
            <a:r>
              <a:rPr lang="en-US" sz="1800" dirty="0"/>
              <a:t>Name the service (something unique for yourself since we’re all in the same environment)</a:t>
            </a:r>
          </a:p>
          <a:p>
            <a:r>
              <a:rPr lang="en-US" sz="1800" dirty="0"/>
              <a:t>Attach an icon or use the one here and provide a description </a:t>
            </a:r>
          </a:p>
        </p:txBody>
      </p:sp>
      <p:pic>
        <p:nvPicPr>
          <p:cNvPr id="5" name="Picture 4" descr="A picture containing drawing, brick&#10;&#10;Description automatically generated">
            <a:extLst>
              <a:ext uri="{FF2B5EF4-FFF2-40B4-BE49-F238E27FC236}">
                <a16:creationId xmlns:a16="http://schemas.microsoft.com/office/drawing/2014/main" id="{902C3161-08B4-4FBF-BAD8-C0243D0560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3" r="-1" b="832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8743949-7D0D-4A1C-BB69-60897AB57B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06461" y="6262449"/>
            <a:ext cx="1586927" cy="44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542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F2864209-59EC-45F1-8313-237F43A7191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34" y="2907270"/>
            <a:ext cx="8522600" cy="39507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40EC11-A4A8-4BF2-99E8-8688B0AB38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/>
        </p:blipFill>
        <p:spPr>
          <a:xfrm>
            <a:off x="7516624" y="3194671"/>
            <a:ext cx="3541933" cy="3574577"/>
          </a:xfrm>
          <a:prstGeom prst="rect">
            <a:avLst/>
          </a:prstGeom>
          <a:effectLst>
            <a:outerShdw blurRad="1905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F67FA7-31EF-40BF-B2E2-EB0370F31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Workflow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788E1-4A27-4679-A276-474E87075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3720" y="221059"/>
            <a:ext cx="6906491" cy="3935303"/>
          </a:xfrm>
        </p:spPr>
        <p:txBody>
          <a:bodyPr anchor="ctr">
            <a:normAutofit/>
          </a:bodyPr>
          <a:lstStyle/>
          <a:p>
            <a:r>
              <a:rPr lang="en-US" dirty="0"/>
              <a:t>Define the variables used in the service</a:t>
            </a:r>
          </a:p>
          <a:p>
            <a:pPr lvl="1"/>
            <a:r>
              <a:rPr lang="en-US" dirty="0"/>
              <a:t>Variable name</a:t>
            </a:r>
          </a:p>
          <a:p>
            <a:pPr lvl="1"/>
            <a:r>
              <a:rPr lang="en-US" dirty="0"/>
              <a:t>Type</a:t>
            </a:r>
          </a:p>
          <a:p>
            <a:pPr lvl="1"/>
            <a:r>
              <a:rPr lang="en-US" dirty="0"/>
              <a:t>Required (optional)</a:t>
            </a:r>
          </a:p>
          <a:p>
            <a:pPr lvl="1"/>
            <a:r>
              <a:rPr lang="en-US" dirty="0"/>
              <a:t>Default value (optional)</a:t>
            </a:r>
          </a:p>
          <a:p>
            <a:pPr lvl="1"/>
            <a:r>
              <a:rPr lang="en-US" dirty="0"/>
              <a:t>Description (optional)</a:t>
            </a:r>
          </a:p>
          <a:p>
            <a:r>
              <a:rPr lang="en-US" dirty="0"/>
              <a:t>Define any workflow that the service will follow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7A287B9-A2EB-427D-B9F1-1528B51031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06461" y="6262449"/>
            <a:ext cx="1586927" cy="44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495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F67FA7-31EF-40BF-B2E2-EB0370F31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Questions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788E1-4A27-4679-A276-474E87075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Questions are the prompts to the user</a:t>
            </a:r>
          </a:p>
          <a:p>
            <a:r>
              <a:rPr lang="en-US" dirty="0"/>
              <a:t>Depending on the variable type, the questions can appear as textboxes, text areas, option buttons, calendars/time pickers, and Boolean switches</a:t>
            </a:r>
          </a:p>
          <a:p>
            <a:r>
              <a:rPr lang="en-US" dirty="0"/>
              <a:t>Question order is independent of variable order</a:t>
            </a:r>
          </a:p>
          <a:p>
            <a:r>
              <a:rPr lang="en-US" dirty="0"/>
              <a:t>Questions can be nested and appear based on configurable criteria</a:t>
            </a:r>
          </a:p>
          <a:p>
            <a:r>
              <a:rPr lang="en-US" dirty="0"/>
              <a:t>Actions can provide lookups and are generally used to set default values</a:t>
            </a:r>
          </a:p>
          <a:p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1B31E5B-CE72-4F5E-9E53-5F619ACC41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06461" y="6262449"/>
            <a:ext cx="1586927" cy="44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497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artnerIT">
      <a:dk1>
        <a:sysClr val="windowText" lastClr="000000"/>
      </a:dk1>
      <a:lt1>
        <a:sysClr val="window" lastClr="FFFFFF"/>
      </a:lt1>
      <a:dk2>
        <a:srgbClr val="640000"/>
      </a:dk2>
      <a:lt2>
        <a:srgbClr val="E7E6E6"/>
      </a:lt2>
      <a:accent1>
        <a:srgbClr val="C00000"/>
      </a:accent1>
      <a:accent2>
        <a:srgbClr val="FF0000"/>
      </a:accent2>
      <a:accent3>
        <a:srgbClr val="D0CECE"/>
      </a:accent3>
      <a:accent4>
        <a:srgbClr val="AEABAB"/>
      </a:accent4>
      <a:accent5>
        <a:srgbClr val="FF2D2D"/>
      </a:accent5>
      <a:accent6>
        <a:srgbClr val="640000"/>
      </a:accent6>
      <a:hlink>
        <a:srgbClr val="3F3F3F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577</Words>
  <Application>Microsoft Office PowerPoint</Application>
  <PresentationFormat>Widescreen</PresentationFormat>
  <Paragraphs>106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Creating a Service</vt:lpstr>
      <vt:lpstr>Overview</vt:lpstr>
      <vt:lpstr>DWPA</vt:lpstr>
      <vt:lpstr>DWPA Service</vt:lpstr>
      <vt:lpstr>Service Settings</vt:lpstr>
      <vt:lpstr>Defining the Service</vt:lpstr>
      <vt:lpstr>Demo: Create the service</vt:lpstr>
      <vt:lpstr>Workflow</vt:lpstr>
      <vt:lpstr>Questions</vt:lpstr>
      <vt:lpstr>Demo: Define the variables</vt:lpstr>
      <vt:lpstr>Demo: Define the Questions</vt:lpstr>
      <vt:lpstr>Demo: Refine the Questions with Actions</vt:lpstr>
      <vt:lpstr>Chatbot</vt:lpstr>
      <vt:lpstr>Innovation Studio</vt:lpstr>
      <vt:lpstr>Demo: Publishing a Service to Chatbot</vt:lpstr>
      <vt:lpstr>Demo: Reviewing your Service in Chatbot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a Service</dc:title>
  <dc:creator>Scott Koval</dc:creator>
  <cp:lastModifiedBy>Scott Koval</cp:lastModifiedBy>
  <cp:revision>2</cp:revision>
  <dcterms:created xsi:type="dcterms:W3CDTF">2020-05-20T15:16:24Z</dcterms:created>
  <dcterms:modified xsi:type="dcterms:W3CDTF">2021-04-13T20:17:28Z</dcterms:modified>
</cp:coreProperties>
</file>